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70" r:id="rId4"/>
    <p:sldId id="274" r:id="rId5"/>
    <p:sldId id="275" r:id="rId6"/>
    <p:sldId id="276" r:id="rId7"/>
    <p:sldId id="277" r:id="rId8"/>
    <p:sldId id="278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581" autoAdjust="0"/>
  </p:normalViewPr>
  <p:slideViewPr>
    <p:cSldViewPr>
      <p:cViewPr varScale="1">
        <p:scale>
          <a:sx n="53" d="100"/>
          <a:sy n="53" d="100"/>
        </p:scale>
        <p:origin x="18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Exercise 4.2a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860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4699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 </a:t>
            </a:r>
            <a:r>
              <a:rPr lang="en-GB" b="1" dirty="0" smtClean="0"/>
              <a:t>Video Activity 4.2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 smtClean="0"/>
              <a:t>see also </a:t>
            </a:r>
            <a:r>
              <a:rPr lang="en-GB" b="1" dirty="0" smtClean="0"/>
              <a:t>www.youtube.com/watch?v=C6fq-g2vA4g</a:t>
            </a:r>
            <a:r>
              <a:rPr lang="en-GB" b="0" dirty="0" smtClean="0"/>
              <a:t>, a two minute scene from </a:t>
            </a:r>
            <a:r>
              <a:rPr lang="en-GB" b="0" dirty="0" err="1" smtClean="0"/>
              <a:t>Amercian</a:t>
            </a:r>
            <a:r>
              <a:rPr lang="en-GB" b="0" dirty="0" smtClean="0"/>
              <a:t> Psycho, in which corporate executives compare business cards. Offers an amusing illustration of Rousseau’s </a:t>
            </a:r>
            <a:r>
              <a:rPr lang="en-GB" b="0" i="1" dirty="0" smtClean="0"/>
              <a:t>amour-propre </a:t>
            </a:r>
            <a:r>
              <a:rPr lang="en-GB" b="0" dirty="0" smtClean="0"/>
              <a:t>in a business context.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 smtClean="0"/>
              <a:t>see also</a:t>
            </a:r>
            <a:r>
              <a:rPr lang="en-GB" b="1" dirty="0" smtClean="0"/>
              <a:t> Video Activity 4.3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968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6052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244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Theory in Practice: Phone Tapping at News International: Bad Businesspeople or Bad Business Culture?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0745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w4Pu_JuPILw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Mi2O1bH8pvw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4.2 Social Contract  Theory</a:t>
            </a:r>
          </a:p>
          <a:p>
            <a:r>
              <a:rPr lang="en-GB" dirty="0" smtClean="0"/>
              <a:t>Do Bad People Make Businesses Bad or do Bad Businesses Make People Bad?</a:t>
            </a:r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to </a:t>
            </a:r>
            <a:r>
              <a:rPr lang="en-GB" dirty="0" smtClean="0"/>
              <a:t>discuss </a:t>
            </a:r>
            <a:r>
              <a:rPr lang="en-GB" dirty="0"/>
              <a:t>two contrasting perspectives on the relationship between human nature and social </a:t>
            </a:r>
            <a:r>
              <a:rPr lang="en-GB" dirty="0" smtClean="0"/>
              <a:t>organization </a:t>
            </a:r>
            <a:endParaRPr lang="en-GB" dirty="0"/>
          </a:p>
          <a:p>
            <a:r>
              <a:rPr lang="en-GB" dirty="0" smtClean="0"/>
              <a:t>to explain </a:t>
            </a:r>
            <a:r>
              <a:rPr lang="en-GB" dirty="0"/>
              <a:t>how these offer the basis for person-focused and culture-focused approaches to explaining and preventing unethical business conduct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three-stage process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comparing </a:t>
            </a:r>
            <a:r>
              <a:rPr lang="en-GB" dirty="0" smtClean="0"/>
              <a:t>Hobbes-influenced </a:t>
            </a:r>
            <a:r>
              <a:rPr lang="en-GB" dirty="0"/>
              <a:t>and </a:t>
            </a:r>
            <a:r>
              <a:rPr lang="en-GB" dirty="0" smtClean="0"/>
              <a:t>Rousseau-influenced accounts of: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the state of nature and the benefits of society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human nature and the impact of social organization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why unethical </a:t>
            </a:r>
            <a:r>
              <a:rPr lang="en-GB" dirty="0"/>
              <a:t>business </a:t>
            </a:r>
            <a:r>
              <a:rPr lang="en-GB" dirty="0" smtClean="0"/>
              <a:t>conduct occurs and how to prevent it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805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stage 1: the </a:t>
            </a:r>
            <a:r>
              <a:rPr lang="en-GB" dirty="0"/>
              <a:t>state of nature and the benefits of </a:t>
            </a:r>
            <a:r>
              <a:rPr lang="en-GB" dirty="0" smtClean="0"/>
              <a:t>society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3725027"/>
              </p:ext>
            </p:extLst>
          </p:nvPr>
        </p:nvGraphicFramePr>
        <p:xfrm>
          <a:off x="467544" y="1556792"/>
          <a:ext cx="8229600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34496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>
                          <a:solidFill>
                            <a:schemeClr val="tx1"/>
                          </a:solidFill>
                        </a:rPr>
                        <a:t>Hobbes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>
                          <a:solidFill>
                            <a:schemeClr val="tx1"/>
                          </a:solidFill>
                        </a:rPr>
                        <a:t>Rousseau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800" dirty="0" smtClean="0"/>
                    </a:p>
                    <a:p>
                      <a:pPr algn="ctr"/>
                      <a:r>
                        <a:rPr lang="en-GB" sz="2800" dirty="0" smtClean="0"/>
                        <a:t>conflictual and dangerous</a:t>
                      </a:r>
                    </a:p>
                    <a:p>
                      <a:pPr algn="ctr"/>
                      <a:endParaRPr lang="en-GB" sz="2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 smtClean="0"/>
                    </a:p>
                    <a:p>
                      <a:pPr algn="ctr"/>
                      <a:r>
                        <a:rPr lang="en-GB" sz="2800" b="1" dirty="0" smtClean="0"/>
                        <a:t>life in the state of nature</a:t>
                      </a:r>
                      <a:endParaRPr lang="en-GB" sz="2800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 smtClean="0"/>
                    </a:p>
                    <a:p>
                      <a:pPr algn="ctr"/>
                      <a:r>
                        <a:rPr lang="en-GB" sz="2800" dirty="0" smtClean="0"/>
                        <a:t>tranquil and independent</a:t>
                      </a:r>
                      <a:endParaRPr lang="en-GB" sz="2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800" dirty="0" smtClean="0"/>
                    </a:p>
                    <a:p>
                      <a:pPr algn="ctr"/>
                      <a:r>
                        <a:rPr lang="en-GB" sz="2800" dirty="0" smtClean="0"/>
                        <a:t>enables security</a:t>
                      </a:r>
                      <a:endParaRPr lang="en-GB" sz="2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 smtClean="0"/>
                    </a:p>
                    <a:p>
                      <a:pPr algn="ctr"/>
                      <a:r>
                        <a:rPr lang="en-GB" sz="2800" b="1" dirty="0" smtClean="0"/>
                        <a:t>the benefits of society</a:t>
                      </a:r>
                      <a:endParaRPr lang="en-GB" sz="2800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 smtClean="0"/>
                    </a:p>
                    <a:p>
                      <a:pPr algn="ctr"/>
                      <a:r>
                        <a:rPr lang="en-GB" sz="2800" dirty="0" smtClean="0"/>
                        <a:t>enables cooperation and human progress. </a:t>
                      </a:r>
                      <a:r>
                        <a:rPr lang="en-GB" sz="2800" b="1" dirty="0" smtClean="0"/>
                        <a:t>But …</a:t>
                      </a:r>
                    </a:p>
                    <a:p>
                      <a:pPr algn="ctr"/>
                      <a:endParaRPr lang="en-GB" sz="2800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Rousseau: the darker side of society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society may encourage excessive </a:t>
            </a:r>
            <a:r>
              <a:rPr lang="en-GB" i="1" dirty="0" smtClean="0"/>
              <a:t>amour-propre</a:t>
            </a:r>
          </a:p>
          <a:p>
            <a:pPr marL="0" indent="0" algn="r">
              <a:buNone/>
            </a:pPr>
            <a:r>
              <a:rPr lang="en-GB" dirty="0" smtClean="0">
                <a:hlinkClick r:id="rId3"/>
              </a:rPr>
              <a:t>www.youtube.com/watch?v=w4Pu_JuPILw</a:t>
            </a:r>
            <a:endParaRPr lang="en-GB" dirty="0" smtClean="0"/>
          </a:p>
          <a:p>
            <a:r>
              <a:rPr lang="en-GB" dirty="0" smtClean="0"/>
              <a:t>society may inhibit compassion </a:t>
            </a:r>
            <a:endParaRPr lang="en-GB" dirty="0"/>
          </a:p>
          <a:p>
            <a:r>
              <a:rPr lang="en-GB" dirty="0" smtClean="0"/>
              <a:t>society may encourage unethical ‘morality’</a:t>
            </a:r>
          </a:p>
          <a:p>
            <a:pPr marL="0" indent="0" algn="r">
              <a:buNone/>
            </a:pPr>
            <a:r>
              <a:rPr lang="en-GB" smtClean="0">
                <a:hlinkClick r:id="rId4"/>
              </a:rPr>
              <a:t>www.youtube.com/watch?v=Mi2O1bH8pvw</a:t>
            </a:r>
            <a:endParaRPr lang="en-GB" smtClean="0"/>
          </a:p>
          <a:p>
            <a:pPr marL="0" indent="0" algn="r">
              <a:buNone/>
            </a:pPr>
            <a:endParaRPr lang="en-GB" dirty="0" smtClean="0"/>
          </a:p>
          <a:p>
            <a:pPr marL="0" indent="0" algn="r">
              <a:buNone/>
            </a:pP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54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stage 2: human nature and the impact of social organization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0466850"/>
              </p:ext>
            </p:extLst>
          </p:nvPr>
        </p:nvGraphicFramePr>
        <p:xfrm>
          <a:off x="457200" y="1412776"/>
          <a:ext cx="8229600" cy="5184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452345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Hobbes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Rousseau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44178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people are naturally vain, competitive, and aggressive;</a:t>
                      </a:r>
                    </a:p>
                    <a:p>
                      <a:pPr algn="ctr"/>
                      <a:r>
                        <a:rPr lang="en-GB" sz="2000" dirty="0" smtClean="0"/>
                        <a:t>people will naturally try to exploit each other</a:t>
                      </a:r>
                      <a:endParaRPr lang="en-GB" sz="20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human nature</a:t>
                      </a:r>
                    </a:p>
                    <a:p>
                      <a:pPr algn="ctr"/>
                      <a:endParaRPr lang="en-GB" sz="20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people are naturally peaceful and compassionate</a:t>
                      </a:r>
                    </a:p>
                    <a:p>
                      <a:pPr algn="ctr"/>
                      <a:endParaRPr lang="en-GB" sz="20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88805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enables people’s innate nastiness to be controlled;</a:t>
                      </a:r>
                    </a:p>
                    <a:p>
                      <a:pPr algn="ctr"/>
                      <a:r>
                        <a:rPr lang="en-GB" sz="2000" dirty="0" smtClean="0"/>
                        <a:t>ensures that people treat each other well</a:t>
                      </a:r>
                    </a:p>
                    <a:p>
                      <a:pPr algn="ctr"/>
                      <a:endParaRPr lang="en-GB" sz="20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social organization</a:t>
                      </a:r>
                    </a:p>
                    <a:p>
                      <a:pPr algn="ctr"/>
                      <a:endParaRPr lang="en-GB" sz="20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enables the sharing of ideas, creativity, and innovation; </a:t>
                      </a:r>
                    </a:p>
                    <a:p>
                      <a:pPr algn="ctr"/>
                      <a:r>
                        <a:rPr lang="en-GB" sz="2000" dirty="0" smtClean="0"/>
                        <a:t>may encourage excessive clamouring for esteem (</a:t>
                      </a:r>
                      <a:r>
                        <a:rPr lang="en-GB" sz="2000" i="1" dirty="0" smtClean="0"/>
                        <a:t>amour-propre</a:t>
                      </a:r>
                      <a:r>
                        <a:rPr lang="en-GB" sz="2000" dirty="0" smtClean="0"/>
                        <a:t>); and may undermine compassion</a:t>
                      </a:r>
                      <a:endParaRPr lang="en-GB" sz="20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3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143000"/>
          </a:xfrm>
        </p:spPr>
        <p:txBody>
          <a:bodyPr>
            <a:noAutofit/>
          </a:bodyPr>
          <a:lstStyle/>
          <a:p>
            <a:r>
              <a:rPr lang="en-GB" sz="3600" dirty="0" smtClean="0"/>
              <a:t>stage 3: the </a:t>
            </a:r>
            <a:r>
              <a:rPr lang="en-GB" sz="3600" dirty="0"/>
              <a:t>reasons why unethical business conduct occurs and how to prevent </a:t>
            </a:r>
            <a:r>
              <a:rPr lang="en-GB" sz="3600" dirty="0" smtClean="0"/>
              <a:t>it</a:t>
            </a:r>
            <a:endParaRPr lang="en-GB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40848"/>
              </p:ext>
            </p:extLst>
          </p:nvPr>
        </p:nvGraphicFramePr>
        <p:xfrm>
          <a:off x="107504" y="1412777"/>
          <a:ext cx="8928993" cy="545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4"/>
                <a:gridCol w="2376264"/>
                <a:gridCol w="3096345"/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Hobbes-influenced </a:t>
                      </a:r>
                    </a:p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account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Rousseau-influenced account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664296">
                <a:tc>
                  <a:txBody>
                    <a:bodyPr/>
                    <a:lstStyle/>
                    <a:p>
                      <a:pPr algn="ctr"/>
                      <a:r>
                        <a:rPr lang="en-GB" sz="2000" b="1" i="1" dirty="0" smtClean="0"/>
                        <a:t>person-focused approach</a:t>
                      </a:r>
                    </a:p>
                    <a:p>
                      <a:pPr algn="ctr"/>
                      <a:r>
                        <a:rPr lang="en-GB" sz="2000" dirty="0" err="1" smtClean="0"/>
                        <a:t>businesspeople’s</a:t>
                      </a:r>
                      <a:r>
                        <a:rPr lang="en-GB" sz="2000" dirty="0" smtClean="0"/>
                        <a:t> natural tendency to be vain, competitive, and aggressive has not been adequately controlled so they have acted unethically</a:t>
                      </a:r>
                    </a:p>
                    <a:p>
                      <a:pPr algn="ctr"/>
                      <a:endParaRPr lang="en-GB" sz="20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explanation for unethical business conduct</a:t>
                      </a:r>
                      <a:endParaRPr lang="en-GB" sz="2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i="1" dirty="0" smtClean="0"/>
                        <a:t>culture-focused approach</a:t>
                      </a:r>
                    </a:p>
                    <a:p>
                      <a:pPr algn="ctr"/>
                      <a:r>
                        <a:rPr lang="en-GB" sz="2000" dirty="0" smtClean="0"/>
                        <a:t>corporate culture (‘morality’) may have encouraged excessive pride, competitiveness, and aggression in people, inhibiting their natural tendency to act ethically</a:t>
                      </a:r>
                    </a:p>
                    <a:p>
                      <a:pPr algn="ctr"/>
                      <a:endParaRPr lang="en-GB" sz="20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75016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ethics-management systems need to be improved so that tighter control can be exercised over people</a:t>
                      </a:r>
                      <a:endParaRPr lang="en-GB" sz="20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how to address unethical conduct and avoid its recurrence</a:t>
                      </a:r>
                      <a:endParaRPr lang="en-GB" sz="2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change the corporate priorities, behavioural norms, and notions of what is right and proper that may be encouraging unethical conduct</a:t>
                      </a:r>
                      <a:endParaRPr lang="en-GB" sz="20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11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</a:t>
            </a:r>
            <a:r>
              <a:rPr lang="en-GB" dirty="0" smtClean="0"/>
              <a:t>heory </a:t>
            </a:r>
            <a:r>
              <a:rPr lang="en-GB" dirty="0"/>
              <a:t>in p</a:t>
            </a:r>
            <a:r>
              <a:rPr lang="en-GB" dirty="0" smtClean="0"/>
              <a:t>ractice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pPr marL="0" indent="0" algn="ctr">
              <a:buNone/>
            </a:pPr>
            <a:r>
              <a:rPr lang="en-GB" dirty="0"/>
              <a:t>p</a:t>
            </a:r>
            <a:r>
              <a:rPr lang="en-GB" dirty="0" smtClean="0"/>
              <a:t>hone tapping </a:t>
            </a:r>
            <a:r>
              <a:rPr lang="en-GB" dirty="0"/>
              <a:t>at News International: </a:t>
            </a:r>
            <a:r>
              <a:rPr lang="en-GB" dirty="0" smtClean="0"/>
              <a:t>bad </a:t>
            </a:r>
            <a:r>
              <a:rPr lang="en-GB" dirty="0"/>
              <a:t>b</a:t>
            </a:r>
            <a:r>
              <a:rPr lang="en-GB" dirty="0" smtClean="0"/>
              <a:t>usinesspeople </a:t>
            </a:r>
            <a:r>
              <a:rPr lang="en-GB" dirty="0"/>
              <a:t>or </a:t>
            </a:r>
            <a:r>
              <a:rPr lang="en-GB" dirty="0" smtClean="0"/>
              <a:t>bad </a:t>
            </a:r>
            <a:r>
              <a:rPr lang="en-GB" dirty="0"/>
              <a:t>b</a:t>
            </a:r>
            <a:r>
              <a:rPr lang="en-GB" dirty="0" smtClean="0"/>
              <a:t>usiness </a:t>
            </a:r>
            <a:r>
              <a:rPr lang="en-GB" dirty="0"/>
              <a:t>c</a:t>
            </a:r>
            <a:r>
              <a:rPr lang="en-GB" dirty="0" smtClean="0"/>
              <a:t>ulture</a:t>
            </a:r>
            <a:r>
              <a:rPr lang="en-GB" dirty="0"/>
              <a:t>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59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68552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although specific individuals may be responsible for unethical corporate conduct, we should also consider the role that prevailing norms and priorities may have played in encouraging people to </a:t>
            </a:r>
            <a:r>
              <a:rPr lang="en-GB" smtClean="0"/>
              <a:t>behave unethically</a:t>
            </a:r>
            <a:endParaRPr lang="en-GB" dirty="0" smtClean="0"/>
          </a:p>
          <a:p>
            <a:r>
              <a:rPr lang="en-GB" dirty="0" smtClean="0"/>
              <a:t>as well as considering the culpability of individuals who actually carry out unethical acts, we should consider that of senior people who establish a company’s norms and priorities</a:t>
            </a:r>
          </a:p>
          <a:p>
            <a:r>
              <a:rPr lang="en-GB" dirty="0"/>
              <a:t>tightening up </a:t>
            </a:r>
            <a:r>
              <a:rPr lang="en-GB" dirty="0" smtClean="0"/>
              <a:t>ethics management may do little to prevent unethical corporate conduct if ethics management systems are out of tune with prevailing norms and priorities</a:t>
            </a:r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530</Words>
  <Application>Microsoft Office PowerPoint</Application>
  <PresentationFormat>On-screen Show (4:3)</PresentationFormat>
  <Paragraphs>80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Ethics Theory  and  Business Practice</vt:lpstr>
      <vt:lpstr>aims</vt:lpstr>
      <vt:lpstr>a three-stage process</vt:lpstr>
      <vt:lpstr>stage 1: the state of nature and the benefits of society</vt:lpstr>
      <vt:lpstr>Rousseau: the darker side of society</vt:lpstr>
      <vt:lpstr>stage 2: human nature and the impact of social organization</vt:lpstr>
      <vt:lpstr>stage 3: the reasons why unethical business conduct occurs and how to prevent it</vt:lpstr>
      <vt:lpstr>theory in practice</vt:lpstr>
      <vt:lpstr>key points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45</cp:revision>
  <dcterms:created xsi:type="dcterms:W3CDTF">2014-04-08T09:24:31Z</dcterms:created>
  <dcterms:modified xsi:type="dcterms:W3CDTF">2016-08-09T15:52:26Z</dcterms:modified>
</cp:coreProperties>
</file>